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6" r:id="rId9"/>
    <p:sldId id="264" r:id="rId10"/>
    <p:sldId id="268" r:id="rId11"/>
    <p:sldId id="265" r:id="rId12"/>
    <p:sldId id="277" r:id="rId13"/>
    <p:sldId id="267" r:id="rId14"/>
    <p:sldId id="269" r:id="rId15"/>
    <p:sldId id="270" r:id="rId16"/>
    <p:sldId id="274" r:id="rId17"/>
    <p:sldId id="280" r:id="rId18"/>
    <p:sldId id="273" r:id="rId19"/>
    <p:sldId id="272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>
      <p:cViewPr varScale="1">
        <p:scale>
          <a:sx n="72" d="100"/>
          <a:sy n="72" d="100"/>
        </p:scale>
        <p:origin x="13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F9C5D-F921-48C6-B3E3-CECA2E2E814D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708F7-6C56-43B3-8291-5464D87534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1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08F7-6C56-43B3-8291-5464D875343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58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08F7-6C56-43B3-8291-5464D875343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749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D6E597-5B32-4428-BDDA-4CBC29039F2E}" type="datetimeFigureOut">
              <a:rPr lang="cs-CZ" smtClean="0"/>
              <a:t>13. 5. 2019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3B3C18-70B4-49C0-AC0A-A366720EEED1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187" y="4149080"/>
            <a:ext cx="8820293" cy="2520280"/>
          </a:xfrm>
        </p:spPr>
        <p:txBody>
          <a:bodyPr>
            <a:normAutofit/>
          </a:bodyPr>
          <a:lstStyle/>
          <a:p>
            <a:pPr algn="ctr"/>
            <a:r>
              <a:rPr lang="cs-CZ" sz="2400" i="1" dirty="0"/>
              <a:t> 23. března – 6. dubna 2019</a:t>
            </a:r>
          </a:p>
          <a:p>
            <a:pPr algn="ctr"/>
            <a:r>
              <a:rPr lang="cs-CZ" sz="2400" b="1" i="1" dirty="0" err="1"/>
              <a:t>Bi</a:t>
            </a:r>
            <a:r>
              <a:rPr lang="cs-CZ" sz="2400" b="1" i="1" dirty="0"/>
              <a:t> </a:t>
            </a:r>
            <a:r>
              <a:rPr lang="cs-CZ" sz="2400" b="1" i="1" dirty="0" err="1"/>
              <a:t>Component</a:t>
            </a:r>
            <a:r>
              <a:rPr lang="cs-CZ" sz="2400" b="1" i="1" dirty="0"/>
              <a:t> </a:t>
            </a:r>
            <a:r>
              <a:rPr lang="cs-CZ" sz="2400" b="1" i="1" dirty="0" err="1"/>
              <a:t>Course</a:t>
            </a:r>
            <a:endParaRPr lang="cs-CZ" sz="2400" b="1" i="1" dirty="0"/>
          </a:p>
          <a:p>
            <a:pPr algn="ctr"/>
            <a:r>
              <a:rPr lang="cs-CZ" sz="1800" b="1" i="1" dirty="0"/>
              <a:t>/ELC Brighton</a:t>
            </a:r>
            <a:r>
              <a:rPr lang="cs-CZ" sz="1800" i="1" dirty="0"/>
              <a:t>, </a:t>
            </a:r>
            <a:r>
              <a:rPr lang="cs-CZ" sz="1800" b="1" i="1" dirty="0" err="1"/>
              <a:t>Saltdean</a:t>
            </a:r>
            <a:r>
              <a:rPr lang="cs-CZ" sz="1800" b="1" i="1" dirty="0"/>
              <a:t> </a:t>
            </a:r>
            <a:r>
              <a:rPr lang="cs-CZ" sz="1800" b="1" i="1" dirty="0" err="1"/>
              <a:t>Primary</a:t>
            </a:r>
            <a:r>
              <a:rPr lang="cs-CZ" sz="1800" b="1" i="1" dirty="0"/>
              <a:t> </a:t>
            </a:r>
            <a:r>
              <a:rPr lang="cs-CZ" sz="1800" b="1" i="1" dirty="0" err="1"/>
              <a:t>School</a:t>
            </a:r>
            <a:r>
              <a:rPr lang="cs-CZ" sz="1800" b="1" i="1" dirty="0"/>
              <a:t>/</a:t>
            </a:r>
          </a:p>
          <a:p>
            <a:pPr algn="ctr">
              <a:spcAft>
                <a:spcPts val="0"/>
              </a:spcAft>
            </a:pPr>
            <a:r>
              <a:rPr lang="cs-CZ" sz="1800" b="1" i="1" dirty="0"/>
              <a:t>2018-1-CZ01-KA101-047284 </a:t>
            </a:r>
          </a:p>
          <a:p>
            <a:pPr algn="ctr">
              <a:spcAft>
                <a:spcPts val="0"/>
              </a:spcAft>
            </a:pPr>
            <a:endParaRPr lang="cs-CZ" sz="1800" b="1" i="1" dirty="0"/>
          </a:p>
          <a:p>
            <a:pPr algn="ctr">
              <a:spcAft>
                <a:spcPts val="0"/>
              </a:spcAft>
            </a:pPr>
            <a:r>
              <a:rPr lang="cs-CZ" sz="1800" b="1" i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Mgr. Ladislava Buchtová</a:t>
            </a:r>
          </a:p>
          <a:p>
            <a:pPr algn="ctr"/>
            <a:endParaRPr lang="cs-CZ" sz="1800" i="1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187" y="2276872"/>
            <a:ext cx="8988685" cy="1368152"/>
          </a:xfrm>
        </p:spPr>
        <p:txBody>
          <a:bodyPr/>
          <a:lstStyle/>
          <a:p>
            <a:pPr marL="182880" indent="0" algn="ctr">
              <a:buNone/>
            </a:pPr>
            <a:r>
              <a:rPr lang="cs-CZ" sz="2800" i="1" dirty="0">
                <a:effectLst/>
              </a:rPr>
              <a:t>Podpořme a rozvíjejme čtenářskou gramotnost anglického jazyka prostřednictvím pravidelné práce s anglickými knihami u žáků na 1. stupni ZŠ</a:t>
            </a:r>
            <a:endParaRPr lang="cs-CZ" sz="28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" y="116632"/>
            <a:ext cx="1440160" cy="11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5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060" y="1164251"/>
            <a:ext cx="6552728" cy="4986438"/>
          </a:xfrm>
        </p:spPr>
        <p:txBody>
          <a:bodyPr>
            <a:noAutofit/>
          </a:bodyPr>
          <a:lstStyle/>
          <a:p>
            <a:pPr fontAlgn="base"/>
            <a:r>
              <a:rPr lang="cs-CZ" sz="2400" b="1" dirty="0"/>
              <a:t>Škola propaguje a učí děti tyto zásady</a:t>
            </a:r>
            <a:r>
              <a:rPr lang="cs-CZ" sz="2400" dirty="0"/>
              <a:t>:</a:t>
            </a:r>
          </a:p>
          <a:p>
            <a:pPr fontAlgn="base"/>
            <a:endParaRPr lang="cs-CZ" sz="2400" dirty="0"/>
          </a:p>
          <a:p>
            <a:pPr fontAlgn="base"/>
            <a:r>
              <a:rPr lang="cs-CZ" dirty="0"/>
              <a:t>1. vždy budu dělat to nejlepší</a:t>
            </a:r>
          </a:p>
          <a:p>
            <a:pPr fontAlgn="base"/>
            <a:r>
              <a:rPr lang="cs-CZ" dirty="0"/>
              <a:t>2. dovolím ostatním, aby byli vyslechnuti</a:t>
            </a:r>
          </a:p>
          <a:p>
            <a:pPr fontAlgn="base"/>
            <a:r>
              <a:rPr lang="cs-CZ" dirty="0"/>
              <a:t>3. budu zdvořilý, přátelský a ochotný </a:t>
            </a:r>
          </a:p>
          <a:p>
            <a:pPr fontAlgn="base"/>
            <a:r>
              <a:rPr lang="cs-CZ" dirty="0"/>
              <a:t>4. vždy budu v bezpečí</a:t>
            </a:r>
          </a:p>
          <a:p>
            <a:pPr fontAlgn="base"/>
            <a:r>
              <a:rPr lang="cs-CZ" dirty="0"/>
              <a:t>5. demokracie</a:t>
            </a:r>
          </a:p>
          <a:p>
            <a:pPr fontAlgn="base"/>
            <a:r>
              <a:rPr lang="cs-CZ" dirty="0"/>
              <a:t>6. právní stát</a:t>
            </a:r>
          </a:p>
          <a:p>
            <a:pPr fontAlgn="base"/>
            <a:r>
              <a:rPr lang="cs-CZ" dirty="0"/>
              <a:t>7. individuální svoboda</a:t>
            </a:r>
          </a:p>
          <a:p>
            <a:pPr fontAlgn="base"/>
            <a:r>
              <a:rPr lang="cs-CZ" dirty="0"/>
              <a:t>8. vzájemné respektování a přijetí </a:t>
            </a:r>
          </a:p>
          <a:p>
            <a:pPr fontAlgn="base"/>
            <a:r>
              <a:rPr lang="cs-CZ" dirty="0"/>
              <a:t>těch, kteří mají různá náboženství </a:t>
            </a:r>
          </a:p>
          <a:p>
            <a:pPr fontAlgn="base"/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9" name="Obrázek 18" descr="Obsah obrázku mnoho, budova&#10;&#10;Popis byl vytvořen automaticky">
            <a:extLst>
              <a:ext uri="{FF2B5EF4-FFF2-40B4-BE49-F238E27FC236}">
                <a16:creationId xmlns:a16="http://schemas.microsoft.com/office/drawing/2014/main" id="{F2423BE5-5E37-4624-953B-EFC373DE1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23" y="3205178"/>
            <a:ext cx="4008283" cy="30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263" y="836712"/>
            <a:ext cx="7920137" cy="2295578"/>
          </a:xfrm>
        </p:spPr>
        <p:txBody>
          <a:bodyPr>
            <a:normAutofit/>
          </a:bodyPr>
          <a:lstStyle/>
          <a:p>
            <a:pPr lvl="0" fontAlgn="base"/>
            <a:r>
              <a:rPr lang="cs-CZ" dirty="0"/>
              <a:t>Jednou týdně probíhá „ </a:t>
            </a:r>
            <a:r>
              <a:rPr lang="cs-CZ" dirty="0" err="1"/>
              <a:t>assembly</a:t>
            </a:r>
            <a:r>
              <a:rPr lang="cs-CZ" dirty="0"/>
              <a:t> “ </a:t>
            </a:r>
          </a:p>
          <a:p>
            <a:pPr lvl="0" fontAlgn="base"/>
            <a:r>
              <a:rPr lang="cs-CZ" sz="2000" dirty="0"/>
              <a:t>/ shromáždění po jednotlivých ročnících, seznámení dětí s programem týdne / </a:t>
            </a:r>
          </a:p>
          <a:p>
            <a:pPr fontAlgn="base"/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0" name="Obrázek 9" descr="Obsah obrázku osoba, strop, interiér, lidé&#10;&#10;Popis byl vytvořen automaticky">
            <a:extLst>
              <a:ext uri="{FF2B5EF4-FFF2-40B4-BE49-F238E27FC236}">
                <a16:creationId xmlns:a16="http://schemas.microsoft.com/office/drawing/2014/main" id="{090753FB-6AD6-4F5E-A5BC-87C3871C6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953"/>
            <a:ext cx="7021332" cy="3584688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D4FCD09D-CEE5-4C7C-A893-C4B722C77969}"/>
              </a:ext>
            </a:extLst>
          </p:cNvPr>
          <p:cNvSpPr txBox="1">
            <a:spLocks/>
          </p:cNvSpPr>
          <p:nvPr/>
        </p:nvSpPr>
        <p:spPr>
          <a:xfrm>
            <a:off x="252263" y="1884331"/>
            <a:ext cx="6882715" cy="1575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900" dirty="0"/>
              <a:t>- v každé třídě je od 28 do 32 dětí</a:t>
            </a:r>
          </a:p>
          <a:p>
            <a:r>
              <a:rPr lang="cs-CZ" sz="1900" dirty="0"/>
              <a:t>- všechny děti musí nosit školní uniformu, aby se smazaly sociální rozdíly mezi dětmi</a:t>
            </a:r>
          </a:p>
          <a:p>
            <a:r>
              <a:rPr lang="cs-CZ" sz="2000" dirty="0"/>
              <a:t> 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3" y="692696"/>
            <a:ext cx="6408712" cy="2736304"/>
          </a:xfrm>
        </p:spPr>
        <p:txBody>
          <a:bodyPr>
            <a:noAutofit/>
          </a:bodyPr>
          <a:lstStyle/>
          <a:p>
            <a:pPr lvl="0" fontAlgn="base"/>
            <a:r>
              <a:rPr lang="cs-CZ" dirty="0"/>
              <a:t>Rozvrh hodin </a:t>
            </a:r>
          </a:p>
          <a:p>
            <a:pPr lvl="0" fontAlgn="base"/>
            <a:r>
              <a:rPr lang="cs-CZ" sz="2000" dirty="0"/>
              <a:t>– přípravný ročník a třídy 1., 2. začínají vyučování v 8:45 a končí v 15:00 hodin </a:t>
            </a:r>
          </a:p>
          <a:p>
            <a:pPr lvl="0" fontAlgn="base"/>
            <a:r>
              <a:rPr lang="cs-CZ" sz="2000" dirty="0"/>
              <a:t>- třídy 3 – 6 začínají vyučování v 8:35 a končí v 15:10</a:t>
            </a:r>
          </a:p>
          <a:p>
            <a:pPr lvl="0" fontAlgn="base"/>
            <a:r>
              <a:rPr lang="cs-CZ" sz="2000" dirty="0"/>
              <a:t>odpoledne škola zajišťuje „Školní klub“ do 18:00</a:t>
            </a:r>
          </a:p>
          <a:p>
            <a:pPr fontAlgn="base"/>
            <a:r>
              <a:rPr lang="cs-CZ" sz="2000" dirty="0"/>
              <a:t>- rozvrh hodin je pro učitele zčásti flexibilní  </a:t>
            </a:r>
          </a:p>
          <a:p>
            <a:r>
              <a:rPr lang="cs-CZ" sz="2000" dirty="0"/>
              <a:t>/každý den je trochu jiný, dle potřeb žáků/  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7DE96B2-61C2-48CE-B95E-1D879B84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1" y="3548946"/>
            <a:ext cx="4184219" cy="3024336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F6C78F9F-7483-445A-823F-5E45D696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3132290"/>
            <a:ext cx="3335211" cy="36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4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3" y="261772"/>
            <a:ext cx="4248472" cy="6119555"/>
          </a:xfrm>
        </p:spPr>
        <p:txBody>
          <a:bodyPr>
            <a:normAutofit/>
          </a:bodyPr>
          <a:lstStyle/>
          <a:p>
            <a:pPr lvl="0"/>
            <a:endParaRPr lang="cs-CZ" dirty="0"/>
          </a:p>
          <a:p>
            <a:pPr lvl="0"/>
            <a:r>
              <a:rPr lang="cs-CZ" sz="2400" dirty="0"/>
              <a:t>Stravování</a:t>
            </a:r>
          </a:p>
          <a:p>
            <a:pPr lvl="0"/>
            <a:r>
              <a:rPr lang="cs-CZ" dirty="0"/>
              <a:t>- děti do 7 let dostávají od státu školní obědy zdarma</a:t>
            </a:r>
          </a:p>
          <a:p>
            <a:r>
              <a:rPr lang="cs-CZ" dirty="0"/>
              <a:t> </a:t>
            </a:r>
          </a:p>
          <a:p>
            <a:pPr lvl="0"/>
            <a:r>
              <a:rPr lang="cs-CZ" dirty="0"/>
              <a:t>- obědy zajišťuje firma, ve škole se nevaří, výběr ze tří obědů, jeden z toho je vegetariánský</a:t>
            </a:r>
          </a:p>
          <a:p>
            <a:r>
              <a:rPr lang="cs-CZ" dirty="0"/>
              <a:t> </a:t>
            </a:r>
          </a:p>
          <a:p>
            <a:pPr lvl="0"/>
            <a:r>
              <a:rPr lang="cs-CZ" dirty="0"/>
              <a:t>- některé děti neobědvají ve školní jídelně, ale nosí si jídlo z domu 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interiér, fialová, stůl, zeď&#10;&#10;Popis byl vytvořen automaticky">
            <a:extLst>
              <a:ext uri="{FF2B5EF4-FFF2-40B4-BE49-F238E27FC236}">
                <a16:creationId xmlns:a16="http://schemas.microsoft.com/office/drawing/2014/main" id="{E9A000AE-EF5B-4C96-A23A-AE53F63E7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08" y="1844824"/>
            <a:ext cx="4488872" cy="40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129" y="404665"/>
            <a:ext cx="4155384" cy="6063128"/>
          </a:xfrm>
        </p:spPr>
        <p:txBody>
          <a:bodyPr>
            <a:normAutofit lnSpcReduction="10000"/>
          </a:bodyPr>
          <a:lstStyle/>
          <a:p>
            <a:pPr lvl="0"/>
            <a:endParaRPr lang="cs-CZ" dirty="0"/>
          </a:p>
          <a:p>
            <a:pPr lvl="0"/>
            <a:r>
              <a:rPr lang="cs-CZ" sz="2400" dirty="0"/>
              <a:t>Chování žáků</a:t>
            </a:r>
          </a:p>
          <a:p>
            <a:pPr lvl="0"/>
            <a:r>
              <a:rPr lang="cs-CZ" dirty="0"/>
              <a:t>- v celé škole vládla naprostá kázeň za strany žáků, žádné napomínání, tiché přesuny po chodbách školy, klid při vyučování</a:t>
            </a:r>
          </a:p>
          <a:p>
            <a:r>
              <a:rPr lang="cs-CZ" dirty="0"/>
              <a:t> </a:t>
            </a:r>
          </a:p>
          <a:p>
            <a:pPr lvl="0"/>
            <a:r>
              <a:rPr lang="cs-CZ" dirty="0"/>
              <a:t>- žáci byli velmi slušní a zdvořilí při vyjadřování svých názorů a přání </a:t>
            </a:r>
          </a:p>
          <a:p>
            <a:r>
              <a:rPr lang="cs-CZ" dirty="0"/>
              <a:t> </a:t>
            </a:r>
          </a:p>
          <a:p>
            <a:pPr lvl="0"/>
            <a:r>
              <a:rPr lang="cs-CZ" dirty="0"/>
              <a:t>- učitel je pro ně respektovaná osobnost, která zajišťuje jejich výchovu a vzdělávání 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BE45588B-574A-44EE-98A9-8CB05D5D3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9954"/>
            <a:ext cx="4155384" cy="48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36244" y="1556792"/>
            <a:ext cx="4572000" cy="2088232"/>
          </a:xfrm>
        </p:spPr>
        <p:txBody>
          <a:bodyPr>
            <a:normAutofit/>
          </a:bodyPr>
          <a:lstStyle/>
          <a:p>
            <a:pPr lvl="0"/>
            <a:r>
              <a:rPr lang="cs-CZ" sz="2400" dirty="0"/>
              <a:t>Mezipředmětové vztahy</a:t>
            </a:r>
          </a:p>
          <a:p>
            <a:pPr lvl="0"/>
            <a:r>
              <a:rPr lang="cs-CZ" dirty="0"/>
              <a:t>- každý ročník si zvolí v každém trimestru jedno téma, které se pak prolíná ve všech předmětech</a:t>
            </a:r>
          </a:p>
          <a:p>
            <a:pPr lvl="0"/>
            <a:r>
              <a:rPr lang="cs-CZ" dirty="0"/>
              <a:t>/např. Stone Age/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69AF24B-905B-4DBF-AB22-9177BF04E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" y="346309"/>
            <a:ext cx="3312369" cy="3198896"/>
          </a:xfrm>
          <a:prstGeom prst="rect">
            <a:avLst/>
          </a:prstGeom>
        </p:spPr>
      </p:pic>
      <p:pic>
        <p:nvPicPr>
          <p:cNvPr id="18" name="Obrázek 17" descr="Obsah obrázku interiér, zeď, strop, počítač&#10;&#10;Popis byl vytvořen automaticky">
            <a:extLst>
              <a:ext uri="{FF2B5EF4-FFF2-40B4-BE49-F238E27FC236}">
                <a16:creationId xmlns:a16="http://schemas.microsoft.com/office/drawing/2014/main" id="{9804D50C-D011-4BE1-99E5-E9DCAE1DA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17" y="3950232"/>
            <a:ext cx="4054412" cy="2677664"/>
          </a:xfrm>
          <a:prstGeom prst="rect">
            <a:avLst/>
          </a:prstGeom>
        </p:spPr>
      </p:pic>
      <p:pic>
        <p:nvPicPr>
          <p:cNvPr id="20" name="Obrázek 19" descr="Obsah obrázku interiér, stůl, dort&#10;&#10;Popis byl vytvořen automaticky">
            <a:extLst>
              <a:ext uri="{FF2B5EF4-FFF2-40B4-BE49-F238E27FC236}">
                <a16:creationId xmlns:a16="http://schemas.microsoft.com/office/drawing/2014/main" id="{68325857-0769-4C91-B52E-E825C0670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58119"/>
            <a:ext cx="4225744" cy="266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1" y="548680"/>
            <a:ext cx="8146908" cy="285538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sz="2600" dirty="0"/>
              <a:t>Čtenářská gramotnost</a:t>
            </a:r>
          </a:p>
          <a:p>
            <a:r>
              <a:rPr lang="cs-CZ" dirty="0"/>
              <a:t>- každý žák si vede záznamový sešit svého čtení, kde si každý sám zapisuje, co a kdy přečetl a svůj vlastní komentář a počet stran - ----- nejmladším žákům ho zaznamenávají jejich rodiče. Učitel ho každý den kontroluje</a:t>
            </a:r>
          </a:p>
          <a:p>
            <a:r>
              <a:rPr lang="cs-CZ" dirty="0"/>
              <a:t>- děti musí číst každý den! Pokud nečtou, musí jejich rodiče navštívit ředitelství školy a zdůvodnit, proč jejich dítě nečte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F8A333E-4081-42D3-8DF6-5B6936DF8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132290"/>
            <a:ext cx="6480720" cy="33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7" y="318041"/>
            <a:ext cx="4680520" cy="383103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Žáci s poruchou čtení /dyslexie/</a:t>
            </a:r>
          </a:p>
          <a:p>
            <a:r>
              <a:rPr lang="cs-CZ" dirty="0"/>
              <a:t>- žáci s poruchou čtení každý den pracují s vyškoleným specialistou a ve čtení dosahují také velmi dobrých výsledků</a:t>
            </a:r>
          </a:p>
          <a:p>
            <a:r>
              <a:rPr lang="cs-CZ" dirty="0"/>
              <a:t>- výzkum tamější školy ukázal, že většina problémů spojených se čtením se dá vyřešit pravidelným každodenním hlasitým čtením a zaměřením se na správnou techniku a návyky při čtení </a:t>
            </a:r>
          </a:p>
          <a:p>
            <a:pPr marL="342900" indent="-342900">
              <a:buFontTx/>
              <a:buChar char="-"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129" y="764704"/>
            <a:ext cx="5330124" cy="5616624"/>
          </a:xfrm>
        </p:spPr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patro, interiér&#10;&#10;Popis byl vytvořen automaticky">
            <a:extLst>
              <a:ext uri="{FF2B5EF4-FFF2-40B4-BE49-F238E27FC236}">
                <a16:creationId xmlns:a16="http://schemas.microsoft.com/office/drawing/2014/main" id="{4796F7EE-DE65-41A3-A6D3-8DF05D295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765508"/>
            <a:ext cx="3984814" cy="3247668"/>
          </a:xfrm>
          <a:prstGeom prst="rect">
            <a:avLst/>
          </a:prstGeom>
        </p:spPr>
      </p:pic>
      <p:pic>
        <p:nvPicPr>
          <p:cNvPr id="8" name="Obrázek 7" descr="Obsah obrázku interiér, stůl, zeď&#10;&#10;Popis byl vytvořen automaticky">
            <a:extLst>
              <a:ext uri="{FF2B5EF4-FFF2-40B4-BE49-F238E27FC236}">
                <a16:creationId xmlns:a16="http://schemas.microsoft.com/office/drawing/2014/main" id="{1626D552-B2A8-464C-BB3B-970A0939E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5" y="4326763"/>
            <a:ext cx="4824535" cy="24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07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1" y="404665"/>
            <a:ext cx="4320480" cy="6696743"/>
          </a:xfrm>
        </p:spPr>
        <p:txBody>
          <a:bodyPr>
            <a:normAutofit/>
          </a:bodyPr>
          <a:lstStyle/>
          <a:p>
            <a:pPr lvl="0"/>
            <a:r>
              <a:rPr lang="cs-CZ" sz="2400" dirty="0"/>
              <a:t>Školní knihovna</a:t>
            </a:r>
          </a:p>
          <a:p>
            <a:pPr lvl="0"/>
            <a:r>
              <a:rPr lang="cs-CZ" sz="2000" dirty="0"/>
              <a:t>- škola má nově vybavenou školní knihovnu, kam děti každý týden v rámci vyučování dochází a pracují s knihami</a:t>
            </a:r>
          </a:p>
          <a:p>
            <a:pPr lvl="0"/>
            <a:r>
              <a:rPr lang="cs-CZ" sz="2400" dirty="0"/>
              <a:t>Koutek na čtení</a:t>
            </a:r>
          </a:p>
          <a:p>
            <a:pPr lvl="0"/>
            <a:r>
              <a:rPr lang="cs-CZ" sz="2000" dirty="0"/>
              <a:t>-  každé třídě je pro děti vytvořen prostor, kde si mohou v klidu číst nebo si jen tak prohlížet knihy  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stůl, interiér&#10;&#10;Popis byl vytvořen automaticky">
            <a:extLst>
              <a:ext uri="{FF2B5EF4-FFF2-40B4-BE49-F238E27FC236}">
                <a16:creationId xmlns:a16="http://schemas.microsoft.com/office/drawing/2014/main" id="{AA8023EC-52EC-4D21-881B-164F49474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6" y="4194720"/>
            <a:ext cx="3240359" cy="252028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1D3091-BC2E-4381-8214-45E1AF6A1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83" y="1285387"/>
            <a:ext cx="3379995" cy="2433369"/>
          </a:xfrm>
          <a:prstGeom prst="rect">
            <a:avLst/>
          </a:prstGeom>
        </p:spPr>
      </p:pic>
      <p:pic>
        <p:nvPicPr>
          <p:cNvPr id="16" name="Obrázek 15" descr="Obsah obrázku kniha, police, interiér&#10;&#10;Popis byl vytvořen automaticky">
            <a:extLst>
              <a:ext uri="{FF2B5EF4-FFF2-40B4-BE49-F238E27FC236}">
                <a16:creationId xmlns:a16="http://schemas.microsoft.com/office/drawing/2014/main" id="{ECB86BFE-DD6F-4921-A924-BF295BD5E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6" y="4066932"/>
            <a:ext cx="3394363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7" y="548680"/>
            <a:ext cx="4752528" cy="5385985"/>
          </a:xfrm>
        </p:spPr>
        <p:txBody>
          <a:bodyPr/>
          <a:lstStyle/>
          <a:p>
            <a:r>
              <a:rPr lang="cs-CZ" dirty="0"/>
              <a:t>Třídy a venkovní prostory školy</a:t>
            </a:r>
          </a:p>
          <a:p>
            <a:r>
              <a:rPr lang="cs-CZ" sz="2000" dirty="0"/>
              <a:t>- z každé učebny je možné o přestávce vyjít ven na školní hřiště</a:t>
            </a:r>
          </a:p>
          <a:p>
            <a:r>
              <a:rPr lang="cs-CZ" sz="2000" dirty="0"/>
              <a:t>- ve škole platí velmi přísná bezpečnostní opatření, škola je opatřena vnitřním a vnějším kamerovým systémem</a:t>
            </a:r>
          </a:p>
          <a:p>
            <a:r>
              <a:rPr lang="cs-CZ" sz="2000" dirty="0"/>
              <a:t>- nad dětmi je neustálý dozor ze strany učitelského sboru, asistentů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7" y="548680"/>
            <a:ext cx="5838467" cy="4376777"/>
          </a:xfrm>
        </p:spPr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obloha, silnice, exteriér, budova&#10;&#10;Popis byl vytvořen automaticky">
            <a:extLst>
              <a:ext uri="{FF2B5EF4-FFF2-40B4-BE49-F238E27FC236}">
                <a16:creationId xmlns:a16="http://schemas.microsoft.com/office/drawing/2014/main" id="{EDD53C2A-89B1-4E16-8F60-67D7BFABC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9395"/>
            <a:ext cx="3619263" cy="2495346"/>
          </a:xfrm>
          <a:prstGeom prst="rect">
            <a:avLst/>
          </a:prstGeom>
        </p:spPr>
      </p:pic>
      <p:pic>
        <p:nvPicPr>
          <p:cNvPr id="12" name="Obrázek 11" descr="Obsah obrázku exteriér, silnice, obloha, budova&#10;&#10;Popis byl vytvořen automaticky">
            <a:extLst>
              <a:ext uri="{FF2B5EF4-FFF2-40B4-BE49-F238E27FC236}">
                <a16:creationId xmlns:a16="http://schemas.microsoft.com/office/drawing/2014/main" id="{02333CE1-B88A-4FB3-AA3F-57D484353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0" y="3904495"/>
            <a:ext cx="4752529" cy="2873685"/>
          </a:xfrm>
          <a:prstGeom prst="rect">
            <a:avLst/>
          </a:prstGeom>
        </p:spPr>
      </p:pic>
      <p:pic>
        <p:nvPicPr>
          <p:cNvPr id="7" name="Obrázek 6" descr="Obsah obrázku budova, interiér, patro, okno&#10;&#10;Popis byl vytvořen automaticky">
            <a:extLst>
              <a:ext uri="{FF2B5EF4-FFF2-40B4-BE49-F238E27FC236}">
                <a16:creationId xmlns:a16="http://schemas.microsoft.com/office/drawing/2014/main" id="{AEE2AB17-4933-4A5F-8889-F41E0955C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252533"/>
            <a:ext cx="3763278" cy="23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1946077" cy="47630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2400" dirty="0"/>
              <a:t>          </a:t>
            </a:r>
            <a:br>
              <a:rPr lang="cs-CZ" sz="2400" dirty="0"/>
            </a:br>
            <a:r>
              <a:rPr lang="cs-CZ" sz="2400" dirty="0"/>
              <a:t>           Brighton 23.3. – 6.4.2019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43" y="1329153"/>
            <a:ext cx="3313495" cy="18606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85739"/>
            <a:ext cx="3779912" cy="22595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10" y="404664"/>
            <a:ext cx="1779151" cy="316835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59" y="1329153"/>
            <a:ext cx="3285594" cy="184498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5" y="4185739"/>
            <a:ext cx="4023822" cy="225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66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7" y="548681"/>
            <a:ext cx="4392488" cy="4248472"/>
          </a:xfrm>
        </p:spPr>
        <p:txBody>
          <a:bodyPr>
            <a:normAutofit lnSpcReduction="10000"/>
          </a:bodyPr>
          <a:lstStyle/>
          <a:p>
            <a:pPr fontAlgn="base"/>
            <a:r>
              <a:rPr lang="cs-CZ" sz="2600" dirty="0"/>
              <a:t>Závěrečné shrnutí</a:t>
            </a:r>
          </a:p>
          <a:p>
            <a:pPr fontAlgn="base"/>
            <a:r>
              <a:rPr lang="cs-CZ" dirty="0"/>
              <a:t>Celá mobilita byla zajímavá a přínosná z pedagogického hlediska. Do budoucna bychom chtěli vybrané poznatky získané v projektu mobility zavést do našeho Školního vzdělávacího programu a také bychom chtěli navázat spolupráci s jinou školou v Evropské unii.  </a:t>
            </a:r>
          </a:p>
          <a:p>
            <a:pPr fontAlgn="base"/>
            <a:r>
              <a:rPr lang="cs-CZ" dirty="0"/>
              <a:t> </a:t>
            </a:r>
          </a:p>
          <a:p>
            <a:pPr fontAlgn="base"/>
            <a:r>
              <a:rPr lang="cs-CZ" dirty="0"/>
              <a:t>                                                                                    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zakryté, fotka, mnoho, kytice&#10;&#10;Popis byl vytvořen automaticky">
            <a:extLst>
              <a:ext uri="{FF2B5EF4-FFF2-40B4-BE49-F238E27FC236}">
                <a16:creationId xmlns:a16="http://schemas.microsoft.com/office/drawing/2014/main" id="{7816D900-F8A3-44EB-A9E0-D6BB8517A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" y="4149080"/>
            <a:ext cx="3420932" cy="2448272"/>
          </a:xfrm>
          <a:prstGeom prst="rect">
            <a:avLst/>
          </a:prstGeom>
        </p:spPr>
      </p:pic>
      <p:pic>
        <p:nvPicPr>
          <p:cNvPr id="10" name="Obrázek 9" descr="Obsah obrázku osoba, stůl, interiér&#10;&#10;Popis byl vytvořen automaticky">
            <a:extLst>
              <a:ext uri="{FF2B5EF4-FFF2-40B4-BE49-F238E27FC236}">
                <a16:creationId xmlns:a16="http://schemas.microsoft.com/office/drawing/2014/main" id="{2E7EC1B8-98A4-46A3-94CB-95D052ABD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520788"/>
            <a:ext cx="3374777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cs-CZ" sz="2400" dirty="0"/>
              <a:t>ELC Brighton 25.3. – 29.3.2019</a:t>
            </a:r>
            <a:br>
              <a:rPr lang="cs-CZ" sz="2400" dirty="0"/>
            </a:br>
            <a:r>
              <a:rPr lang="cs-CZ" sz="2400" dirty="0"/>
              <a:t>kurz obecné angličtiny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602033" cy="28529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59"/>
            <a:ext cx="3278539" cy="17448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69" y="1253725"/>
            <a:ext cx="3134103" cy="17599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48" y="3212976"/>
            <a:ext cx="1997524" cy="355723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653136"/>
            <a:ext cx="3018556" cy="1944216"/>
          </a:xfrm>
          <a:prstGeom prst="rect">
            <a:avLst/>
          </a:prstGeom>
        </p:spPr>
      </p:pic>
      <p:pic>
        <p:nvPicPr>
          <p:cNvPr id="12" name="Obrázek 11" descr="Obsah obrázku osoba, vsedě, stůl, zeď&#10;&#10;Popis byl vytvořen automaticky">
            <a:extLst>
              <a:ext uri="{FF2B5EF4-FFF2-40B4-BE49-F238E27FC236}">
                <a16:creationId xmlns:a16="http://schemas.microsoft.com/office/drawing/2014/main" id="{6C8A7F00-E430-40E7-97DA-107952802F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5" y="4293096"/>
            <a:ext cx="3359897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0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3495" y="3979416"/>
            <a:ext cx="5637010" cy="882119"/>
          </a:xfrm>
        </p:spPr>
        <p:txBody>
          <a:bodyPr/>
          <a:lstStyle/>
          <a:p>
            <a:r>
              <a:rPr lang="cs-CZ" dirty="0"/>
              <a:t>Ubytování v hostitelské rodině v </a:t>
            </a:r>
            <a:r>
              <a:rPr lang="cs-CZ" dirty="0" err="1"/>
              <a:t>Hove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4151" y="3944067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r>
              <a:rPr lang="cs-CZ" sz="2000" dirty="0"/>
              <a:t>/půl hodiny cesty autobusem od jazykové školy ELC </a:t>
            </a:r>
            <a:br>
              <a:rPr lang="cs-CZ" sz="2000" dirty="0"/>
            </a:br>
            <a:r>
              <a:rPr lang="cs-CZ" sz="2000" dirty="0"/>
              <a:t>a jednu hodinu od  základní školy </a:t>
            </a:r>
            <a:r>
              <a:rPr lang="cs-CZ" sz="2000" dirty="0" err="1"/>
              <a:t>Saltdean</a:t>
            </a:r>
            <a:r>
              <a:rPr lang="cs-CZ" sz="2000" dirty="0"/>
              <a:t>/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2808312" cy="346230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4128833" cy="220731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85184"/>
            <a:ext cx="633670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6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9792" y="3780342"/>
            <a:ext cx="4537270" cy="2817011"/>
          </a:xfrm>
        </p:spPr>
        <p:txBody>
          <a:bodyPr>
            <a:noAutofit/>
          </a:bodyPr>
          <a:lstStyle/>
          <a:p>
            <a:pPr algn="ctr"/>
            <a:r>
              <a:rPr lang="cs-CZ" sz="2000" dirty="0"/>
              <a:t>       </a:t>
            </a:r>
            <a:r>
              <a:rPr lang="cs-CZ" sz="2000" dirty="0" err="1"/>
              <a:t>Saltdean</a:t>
            </a:r>
            <a:r>
              <a:rPr lang="cs-CZ" sz="2000" dirty="0"/>
              <a:t> </a:t>
            </a:r>
            <a:r>
              <a:rPr lang="cs-CZ" sz="2000" dirty="0" err="1"/>
              <a:t>Primary</a:t>
            </a:r>
            <a:r>
              <a:rPr lang="cs-CZ" sz="2000" dirty="0"/>
              <a:t> </a:t>
            </a:r>
            <a:r>
              <a:rPr lang="cs-CZ" sz="2000" dirty="0" err="1"/>
              <a:t>School</a:t>
            </a:r>
            <a:endParaRPr lang="cs-CZ" sz="2000" dirty="0"/>
          </a:p>
          <a:p>
            <a:r>
              <a:rPr lang="cs-CZ" sz="2000" dirty="0"/>
              <a:t>                     1.4. – 5.4.2019</a:t>
            </a:r>
          </a:p>
          <a:p>
            <a:r>
              <a:rPr lang="cs-CZ" sz="2000" dirty="0"/>
              <a:t>Pracovní stáž v základní škole - cílem bylo osvojení praktických znalostí britského vzdělávacího systému zaměřujícího se na správný nácvik čtení, práci s textem a podporu  čtenářské gramotnosti u žáků. 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5776" y="3132289"/>
            <a:ext cx="5437156" cy="3465063"/>
          </a:xfrm>
        </p:spPr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r>
              <a:rPr lang="cs-CZ" sz="2400" dirty="0"/>
              <a:t>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7"/>
            <a:ext cx="3923928" cy="22034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1925515" cy="34289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51" y="1288339"/>
            <a:ext cx="4187584" cy="23514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70" y="3790285"/>
            <a:ext cx="1554356" cy="276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830627" cy="5529726"/>
          </a:xfrm>
        </p:spPr>
        <p:txBody>
          <a:bodyPr>
            <a:normAutofit fontScale="92500"/>
          </a:bodyPr>
          <a:lstStyle/>
          <a:p>
            <a:pPr fontAlgn="base"/>
            <a:r>
              <a:rPr lang="cs-CZ" sz="2600" dirty="0"/>
              <a:t>Školní rok je rozdělen do třech částí - angl. term </a:t>
            </a:r>
          </a:p>
          <a:p>
            <a:pPr fontAlgn="base"/>
            <a:r>
              <a:rPr lang="cs-CZ" b="1" dirty="0"/>
              <a:t> </a:t>
            </a:r>
            <a:endParaRPr lang="cs-CZ" dirty="0"/>
          </a:p>
          <a:p>
            <a:pPr fontAlgn="base"/>
            <a:r>
              <a:rPr lang="cs-CZ" b="1" dirty="0"/>
              <a:t>1. </a:t>
            </a:r>
            <a:r>
              <a:rPr lang="cs-CZ" b="1" dirty="0" err="1"/>
              <a:t>Autumn</a:t>
            </a:r>
            <a:r>
              <a:rPr lang="cs-CZ" b="1" dirty="0"/>
              <a:t> Term </a:t>
            </a:r>
            <a:r>
              <a:rPr lang="cs-CZ" dirty="0"/>
              <a:t>1. září – 19. prosince</a:t>
            </a:r>
          </a:p>
          <a:p>
            <a:pPr fontAlgn="base"/>
            <a:r>
              <a:rPr lang="cs-CZ" dirty="0"/>
              <a:t> /prázdniny od 22. října do pátku </a:t>
            </a:r>
          </a:p>
          <a:p>
            <a:pPr fontAlgn="base"/>
            <a:r>
              <a:rPr lang="cs-CZ" dirty="0"/>
              <a:t>   2. listopadu /</a:t>
            </a:r>
          </a:p>
          <a:p>
            <a:pPr fontAlgn="base"/>
            <a:r>
              <a:rPr lang="cs-CZ" b="1" dirty="0"/>
              <a:t>2. Spring Term</a:t>
            </a:r>
            <a:r>
              <a:rPr lang="cs-CZ" dirty="0"/>
              <a:t> od 3. ledna do 9. dubna</a:t>
            </a:r>
          </a:p>
          <a:p>
            <a:pPr fontAlgn="base"/>
            <a:r>
              <a:rPr lang="cs-CZ" dirty="0"/>
              <a:t>  / prázdniny od 18. února do 22. února/ </a:t>
            </a:r>
          </a:p>
          <a:p>
            <a:pPr fontAlgn="base"/>
            <a:r>
              <a:rPr lang="cs-CZ" b="1" dirty="0"/>
              <a:t>3. </a:t>
            </a:r>
            <a:r>
              <a:rPr lang="cs-CZ" b="1" dirty="0" err="1"/>
              <a:t>Summer</a:t>
            </a:r>
            <a:r>
              <a:rPr lang="cs-CZ" b="1" dirty="0"/>
              <a:t> Term</a:t>
            </a:r>
            <a:r>
              <a:rPr lang="cs-CZ" dirty="0"/>
              <a:t> od 23. dubna do </a:t>
            </a:r>
          </a:p>
          <a:p>
            <a:pPr fontAlgn="base"/>
            <a:r>
              <a:rPr lang="cs-CZ" dirty="0"/>
              <a:t>26. července</a:t>
            </a:r>
          </a:p>
          <a:p>
            <a:pPr fontAlgn="base"/>
            <a:r>
              <a:rPr lang="cs-CZ" dirty="0"/>
              <a:t>  / prázdniny od 27. května do</a:t>
            </a:r>
          </a:p>
          <a:p>
            <a:pPr fontAlgn="base"/>
            <a:r>
              <a:rPr lang="cs-CZ" dirty="0"/>
              <a:t>   31. května /</a:t>
            </a:r>
          </a:p>
          <a:p>
            <a:pPr fontAlgn="base"/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0" name="Obrázek 9" descr="Obsah obrázku osoba, zeď, patro, interiér&#10;&#10;Popis byl vytvořen automaticky">
            <a:extLst>
              <a:ext uri="{FF2B5EF4-FFF2-40B4-BE49-F238E27FC236}">
                <a16:creationId xmlns:a16="http://schemas.microsoft.com/office/drawing/2014/main" id="{D7E78ED6-12C3-476B-83B9-B1C4F9EBC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08" y="1412776"/>
            <a:ext cx="300279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4880" y="2924944"/>
            <a:ext cx="8401576" cy="381642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cs-CZ" sz="2800" dirty="0" err="1"/>
              <a:t>Reception</a:t>
            </a:r>
            <a:r>
              <a:rPr lang="cs-CZ" sz="2800" dirty="0"/>
              <a:t> </a:t>
            </a:r>
          </a:p>
          <a:p>
            <a:pPr algn="ctr"/>
            <a:r>
              <a:rPr lang="cs-CZ" dirty="0"/>
              <a:t>/přípravný ročník, děti od 4 – 5 let/ </a:t>
            </a:r>
          </a:p>
          <a:p>
            <a:r>
              <a:rPr lang="cs-CZ" dirty="0"/>
              <a:t>Je součást základní školy. V jedné třídě je 30 dětí a dvě učitelky, které s každým dítětem individuálně pracují, zaznamenávají jeho pokroky do registračních záznamových knih a ty pak porovnávají s národním kurikulem a konzultují s </a:t>
            </a:r>
            <a:r>
              <a:rPr lang="cs-CZ" sz="2600" dirty="0"/>
              <a:t>ředitelem</a:t>
            </a:r>
            <a:r>
              <a:rPr lang="cs-CZ" dirty="0"/>
              <a:t> školy a s rodiči. Výsledky dětí se převádí na procenta a tímto způsobem se porovnávají výsledky jednotlivých dětí s celonárodním průměrem. </a:t>
            </a:r>
          </a:p>
          <a:p>
            <a:r>
              <a:rPr lang="cs-CZ" dirty="0"/>
              <a:t>Děti se již v tomto věku učí </a:t>
            </a:r>
            <a:r>
              <a:rPr lang="cs-CZ" sz="2400" dirty="0"/>
              <a:t>písmena</a:t>
            </a:r>
            <a:r>
              <a:rPr lang="cs-CZ" dirty="0"/>
              <a:t>, jak poznávat, tak i psát. Také se  učí  počítat do dvaceti. Hodně zde pracují na sebevyjádření svých pocitů. Učí se slušně a zdvořile vyjadřovat své názory a respektovat ostatní ve skupině.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696EDA-BC31-4A59-9FD7-9C4FA4BCB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43" y="300991"/>
            <a:ext cx="316835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2898989"/>
            <a:ext cx="3995937" cy="478296"/>
          </a:xfrm>
        </p:spPr>
        <p:txBody>
          <a:bodyPr>
            <a:normAutofit/>
          </a:bodyPr>
          <a:lstStyle/>
          <a:p>
            <a:pPr algn="ctr"/>
            <a:r>
              <a:rPr lang="cs-CZ" sz="2400" dirty="0" err="1"/>
              <a:t>Reception</a:t>
            </a:r>
            <a:endParaRPr lang="cs-CZ" sz="24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6" name="Obrázek 5" descr="Obsah obrázku interiér, patro, stůl, místnost&#10;&#10;Popis byl vytvořen automaticky">
            <a:extLst>
              <a:ext uri="{FF2B5EF4-FFF2-40B4-BE49-F238E27FC236}">
                <a16:creationId xmlns:a16="http://schemas.microsoft.com/office/drawing/2014/main" id="{62546FB1-693B-40D2-90A1-15D37F749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2" y="414255"/>
            <a:ext cx="4248472" cy="2339741"/>
          </a:xfrm>
          <a:prstGeom prst="rect">
            <a:avLst/>
          </a:prstGeom>
        </p:spPr>
      </p:pic>
      <p:pic>
        <p:nvPicPr>
          <p:cNvPr id="8" name="Obrázek 7" descr="Obsah obrázku osoba, stůl, interiér, vsedě&#10;&#10;Popis byl vytvořen automaticky">
            <a:extLst>
              <a:ext uri="{FF2B5EF4-FFF2-40B4-BE49-F238E27FC236}">
                <a16:creationId xmlns:a16="http://schemas.microsoft.com/office/drawing/2014/main" id="{5B58BF46-F89A-4A80-B051-9EC34BC53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28" y="1365798"/>
            <a:ext cx="4067944" cy="23397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5B53BB7-0B9B-4C74-AEBC-A099009F1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" y="3388000"/>
            <a:ext cx="3565706" cy="3096345"/>
          </a:xfrm>
          <a:prstGeom prst="rect">
            <a:avLst/>
          </a:prstGeom>
        </p:spPr>
      </p:pic>
      <p:pic>
        <p:nvPicPr>
          <p:cNvPr id="14" name="Obrázek 13" descr="Obsah obrázku interiér, patro&#10;&#10;Popis byl vytvořen automaticky">
            <a:extLst>
              <a:ext uri="{FF2B5EF4-FFF2-40B4-BE49-F238E27FC236}">
                <a16:creationId xmlns:a16="http://schemas.microsoft.com/office/drawing/2014/main" id="{AC3D673B-1374-4AF3-A9E8-70AF6FD028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77" y="3907087"/>
            <a:ext cx="4063895" cy="24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2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1" y="1164251"/>
            <a:ext cx="7488832" cy="4280973"/>
          </a:xfrm>
        </p:spPr>
        <p:txBody>
          <a:bodyPr>
            <a:normAutofit/>
          </a:bodyPr>
          <a:lstStyle/>
          <a:p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School</a:t>
            </a:r>
            <a:r>
              <a:rPr lang="cs-CZ" dirty="0"/>
              <a:t> / 1. st. základní školy, děti od 5 – 11 let / </a:t>
            </a:r>
          </a:p>
          <a:p>
            <a:r>
              <a:rPr lang="cs-CZ" dirty="0"/>
              <a:t> 5 – 6 let,     </a:t>
            </a:r>
            <a:r>
              <a:rPr lang="cs-CZ" dirty="0" err="1"/>
              <a:t>Year</a:t>
            </a:r>
            <a:r>
              <a:rPr lang="cs-CZ" dirty="0"/>
              <a:t> 1 / první třída /  </a:t>
            </a:r>
          </a:p>
          <a:p>
            <a:r>
              <a:rPr lang="cs-CZ" dirty="0"/>
              <a:t> 6 – 7 let,     </a:t>
            </a:r>
            <a:r>
              <a:rPr lang="cs-CZ" dirty="0" err="1"/>
              <a:t>Year</a:t>
            </a:r>
            <a:r>
              <a:rPr lang="cs-CZ" dirty="0"/>
              <a:t> 2 / druhá třída /</a:t>
            </a:r>
          </a:p>
          <a:p>
            <a:r>
              <a:rPr lang="cs-CZ" dirty="0"/>
              <a:t> 7 – 8 let,     </a:t>
            </a:r>
            <a:r>
              <a:rPr lang="cs-CZ" dirty="0" err="1"/>
              <a:t>Year</a:t>
            </a:r>
            <a:r>
              <a:rPr lang="cs-CZ" dirty="0"/>
              <a:t> 3 / třetí třída /</a:t>
            </a:r>
          </a:p>
          <a:p>
            <a:r>
              <a:rPr lang="cs-CZ" dirty="0"/>
              <a:t> 8 – 9 let,     </a:t>
            </a:r>
            <a:r>
              <a:rPr lang="cs-CZ" dirty="0" err="1"/>
              <a:t>Year</a:t>
            </a:r>
            <a:r>
              <a:rPr lang="cs-CZ" dirty="0"/>
              <a:t> 4 / čtvrtá třída /</a:t>
            </a:r>
          </a:p>
          <a:p>
            <a:r>
              <a:rPr lang="cs-CZ" dirty="0"/>
              <a:t> 9  – 10 let,  </a:t>
            </a:r>
            <a:r>
              <a:rPr lang="cs-CZ" dirty="0" err="1"/>
              <a:t>Year</a:t>
            </a:r>
            <a:r>
              <a:rPr lang="cs-CZ" dirty="0"/>
              <a:t> 5 / pátá třída /</a:t>
            </a:r>
          </a:p>
          <a:p>
            <a:r>
              <a:rPr lang="cs-CZ" dirty="0"/>
              <a:t>10 – 11 let,  </a:t>
            </a:r>
            <a:r>
              <a:rPr lang="cs-CZ" dirty="0" err="1"/>
              <a:t>Year</a:t>
            </a:r>
            <a:r>
              <a:rPr lang="cs-CZ" dirty="0"/>
              <a:t> 6 / šestá třída /    </a:t>
            </a:r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sz="2400" dirty="0"/>
              <a:t>         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53" y="116632"/>
            <a:ext cx="3647619" cy="1047619"/>
          </a:xfrm>
          <a:prstGeom prst="rect">
            <a:avLst/>
          </a:prstGeom>
        </p:spPr>
      </p:pic>
      <p:pic>
        <p:nvPicPr>
          <p:cNvPr id="10" name="Obrázek 9" descr="Obsah obrázku patro, zeď, stůl, interiér&#10;&#10;Popis byl vytvořen automaticky">
            <a:extLst>
              <a:ext uri="{FF2B5EF4-FFF2-40B4-BE49-F238E27FC236}">
                <a16:creationId xmlns:a16="http://schemas.microsoft.com/office/drawing/2014/main" id="{D07A61F1-979C-4825-8262-6344A920F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91" y="1988840"/>
            <a:ext cx="3647619" cy="3615983"/>
          </a:xfrm>
          <a:prstGeom prst="rect">
            <a:avLst/>
          </a:prstGeom>
        </p:spPr>
      </p:pic>
      <p:pic>
        <p:nvPicPr>
          <p:cNvPr id="14" name="Obrázek 13" descr="Obsah obrázku osoba, interiér&#10;&#10;Popis byl vytvořen automaticky">
            <a:extLst>
              <a:ext uri="{FF2B5EF4-FFF2-40B4-BE49-F238E27FC236}">
                <a16:creationId xmlns:a16="http://schemas.microsoft.com/office/drawing/2014/main" id="{9CBDC7E4-5C91-46A5-AA5B-FB4A59FF6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6" y="4265761"/>
            <a:ext cx="4016245" cy="23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02756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504</TotalTime>
  <Words>446</Words>
  <Application>Microsoft Office PowerPoint</Application>
  <PresentationFormat>Předvádění na obrazovce (4:3)</PresentationFormat>
  <Paragraphs>121</Paragraphs>
  <Slides>20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Calibri</vt:lpstr>
      <vt:lpstr>Georgia</vt:lpstr>
      <vt:lpstr>Trebuchet MS</vt:lpstr>
      <vt:lpstr>Aerodynamika</vt:lpstr>
      <vt:lpstr>Podpořme a rozvíjejme čtenářskou gramotnost anglického jazyka prostřednictvím pravidelné práce s anglickými knihami u žáků na 1. stupni ZŠ</vt:lpstr>
      <vt:lpstr>                      Brighton 23.3. – 6.4.2019 </vt:lpstr>
      <vt:lpstr>ELC Brighton 25.3. – 29.3.2019 kurz obecné angličtiny</vt:lpstr>
      <vt:lpstr>           /půl hodiny cesty autobusem od jazykové školy ELC  a jednu hodinu od  základní školy Saltdean/</vt:lpstr>
      <vt:lpstr>    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  <vt:lpstr>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Podpořme a rozvíjejme čtenářskou gramotnost anglického jazyka prostřednictvím pravidelné práce s anglickými knihami u žáků na 1. stupni ZŠ</dc:title>
  <dc:creator>Ladislava Buchtová</dc:creator>
  <cp:lastModifiedBy>Ladislava Buchtová</cp:lastModifiedBy>
  <cp:revision>38</cp:revision>
  <dcterms:created xsi:type="dcterms:W3CDTF">2019-05-09T17:39:56Z</dcterms:created>
  <dcterms:modified xsi:type="dcterms:W3CDTF">2019-05-13T13:36:15Z</dcterms:modified>
</cp:coreProperties>
</file>